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4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  <p:sldMasterId id="2147483658" r:id="rId6"/>
  </p:sldMasterIdLst>
  <p:notesMasterIdLst>
    <p:notesMasterId r:id="rId20"/>
  </p:notesMasterIdLst>
  <p:sldIdLst>
    <p:sldId id="300" r:id="rId7"/>
    <p:sldId id="409" r:id="rId8"/>
    <p:sldId id="280" r:id="rId9"/>
    <p:sldId id="411" r:id="rId10"/>
    <p:sldId id="412" r:id="rId11"/>
    <p:sldId id="413" r:id="rId12"/>
    <p:sldId id="410" r:id="rId13"/>
    <p:sldId id="414" r:id="rId14"/>
    <p:sldId id="415" r:id="rId15"/>
    <p:sldId id="416" r:id="rId16"/>
    <p:sldId id="417" r:id="rId17"/>
    <p:sldId id="418" r:id="rId18"/>
    <p:sldId id="298" r:id="rId19"/>
  </p:sldIdLst>
  <p:sldSz cx="12192000" cy="6858000"/>
  <p:notesSz cx="7010400" cy="92964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3C3"/>
    <a:srgbClr val="CDB6AA"/>
    <a:srgbClr val="ACC3C3"/>
    <a:srgbClr val="E4BC7F"/>
    <a:srgbClr val="C2C382"/>
    <a:srgbClr val="CA9987"/>
    <a:srgbClr val="B49180"/>
    <a:srgbClr val="82A5A5"/>
    <a:srgbClr val="D69B40"/>
    <a:srgbClr val="A3A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723BA-D253-4D30-B123-F51505D5F2BA}" v="52" dt="2025-12-10T12:35:23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8T12:04:54.745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0 21389,'2084'0'0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8T12:04:54.746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0 21389,'2653'0'0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8T16:12:51.702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0 21389,'1100'0'0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2026/01/15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118011"/>
            <a:ext cx="12191985" cy="246412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" y="4118011"/>
            <a:ext cx="12191985" cy="2464126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 of presentation</a:t>
            </a:r>
            <a:endParaRPr lang="en-ZA" noProof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Presented by:</a:t>
            </a:r>
            <a:endParaRPr lang="en-ZA" noProof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Date:</a:t>
            </a:r>
            <a:endParaRPr lang="en-US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Add</a:t>
            </a:r>
            <a:br>
              <a:rPr lang="en-GB"/>
            </a:br>
            <a:r>
              <a:rPr lang="en-GB"/>
              <a:t>text</a:t>
            </a:r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Add </a:t>
            </a:r>
            <a:br>
              <a:rPr lang="en-GB"/>
            </a:br>
            <a:r>
              <a:rPr lang="en-GB"/>
              <a:t>text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Divider Slide</a:t>
            </a:r>
            <a:endParaRPr lang="en-ZA" noProof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</a:t>
            </a:r>
            <a:br>
              <a:rPr lang="en-US"/>
            </a:br>
            <a:r>
              <a:rPr lang="en-US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B62EC-B6C1-F2E0-BCEA-0FBCE2710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8C84CC2-2711-547D-23F8-A313AB59E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81" y="1223493"/>
            <a:ext cx="11383851" cy="4859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4167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01110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.bin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oleObject" Target="../embeddings/oleObject4.bin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CDCE3E3-9DDD-720F-B114-D73CEB41A5F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34592" y="544512"/>
            <a:ext cx="1422400" cy="368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/>
              <a:t>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/>
              <a:t>Click to edit Master title style</a:t>
            </a:r>
            <a:endParaRPr lang="en-ZA" noProof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1EFD3B-809C-B8A0-4D86-16532E5E74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441904" y="312737"/>
            <a:ext cx="1422400" cy="368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customXml" Target="../ink/ink3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23.png"/><Relationship Id="rId4" Type="http://schemas.openxmlformats.org/officeDocument/2006/relationships/customXml" Target="../ink/ink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510DC62-9087-53A2-4EC3-34DD82C68D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0238" y="1404737"/>
            <a:ext cx="7295501" cy="676275"/>
          </a:xfrm>
        </p:spPr>
        <p:txBody>
          <a:bodyPr anchor="b">
            <a:normAutofit/>
          </a:bodyPr>
          <a:lstStyle/>
          <a:p>
            <a:r>
              <a:rPr lang="en-US"/>
              <a:t>eTendering : Supplier awareness</a:t>
            </a: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F5FFEE24-2169-66D1-4B4F-F6378BA595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0238" y="2924226"/>
            <a:ext cx="7295501" cy="365126"/>
          </a:xfrm>
        </p:spPr>
        <p:txBody>
          <a:bodyPr/>
          <a:lstStyle/>
          <a:p>
            <a:endParaRPr lang="en-US"/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85E0A678-5AD8-9DFC-5592-96BBFBDE57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39589" y="3527025"/>
            <a:ext cx="7296150" cy="327025"/>
          </a:xfrm>
        </p:spPr>
        <p:txBody>
          <a:bodyPr/>
          <a:lstStyle/>
          <a:p>
            <a:endParaRPr lang="en-US"/>
          </a:p>
        </p:txBody>
      </p:sp>
      <p:pic>
        <p:nvPicPr>
          <p:cNvPr id="37" name="Content Placeholder 36" descr="Modern office interior">
            <a:extLst>
              <a:ext uri="{FF2B5EF4-FFF2-40B4-BE49-F238E27FC236}">
                <a16:creationId xmlns:a16="http://schemas.microsoft.com/office/drawing/2014/main" id="{7CAC6183-2BD7-ECF3-A45C-64DBCFD94D3E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r="12105" b="-4"/>
          <a:stretch>
            <a:fillRect/>
          </a:stretch>
        </p:blipFill>
        <p:spPr>
          <a:xfrm>
            <a:off x="1000524" y="2500271"/>
            <a:ext cx="3294850" cy="3360318"/>
          </a:xfrm>
          <a:noFill/>
        </p:spPr>
      </p:pic>
      <p:pic>
        <p:nvPicPr>
          <p:cNvPr id="21" name="Content Placeholder 20" descr="Hands reaching out">
            <a:extLst>
              <a:ext uri="{FF2B5EF4-FFF2-40B4-BE49-F238E27FC236}">
                <a16:creationId xmlns:a16="http://schemas.microsoft.com/office/drawing/2014/main" id="{BBC9F3FD-F8F4-48B3-F379-70C3B73B860F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6" r="8308" b="-8"/>
          <a:stretch>
            <a:fillRect/>
          </a:stretch>
        </p:blipFill>
        <p:spPr>
          <a:xfrm>
            <a:off x="369084" y="4283752"/>
            <a:ext cx="1916916" cy="1916915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661562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36264-F871-27F3-CBCA-21ED60EF3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create a new submission</a:t>
            </a:r>
            <a:endParaRPr lang="en-Z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47BE1-8468-A99D-6C4D-54D8884B2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1" y="1106102"/>
            <a:ext cx="5460310" cy="29913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5A537-6D0B-35CF-E9D4-A3A2B2D3E3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700" y="1166664"/>
            <a:ext cx="5621020" cy="2233930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1F5C5-91D0-D4F9-365A-D90B9E1D2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890" y="3457744"/>
            <a:ext cx="5643880" cy="2425065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DC0FAD-800E-D7E3-59C2-2148F45DBD59}"/>
              </a:ext>
            </a:extLst>
          </p:cNvPr>
          <p:cNvSpPr txBox="1"/>
          <p:nvPr/>
        </p:nvSpPr>
        <p:spPr>
          <a:xfrm>
            <a:off x="1485900" y="3918837"/>
            <a:ext cx="4610101" cy="199080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marR="260350" lvl="0" indent="-342900" algn="just" defTabSz="914400" eaLnBrk="1" fontAlgn="base" latinLnBrk="0" hangingPunct="1">
              <a:lnSpc>
                <a:spcPct val="103000"/>
              </a:lnSpc>
              <a:spcBef>
                <a:spcPts val="0"/>
              </a:spcBef>
              <a:spcAft>
                <a:spcPts val="1605"/>
              </a:spcAft>
              <a:buClr>
                <a:srgbClr val="003896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cs typeface="Arial"/>
              </a:rPr>
              <a:t>A page with the preferred Tender information is displayed before tender documentation can be submitted</a:t>
            </a:r>
            <a:r>
              <a:rPr kumimoji="0" lang="en-ZA" sz="1800" b="1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cs typeface="Arial"/>
              </a:rPr>
              <a:t>.</a:t>
            </a:r>
          </a:p>
          <a:p>
            <a:pPr marL="342900" marR="260350" lvl="0" indent="-342900" algn="just" defTabSz="914400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1605"/>
              </a:spcAft>
              <a:buClr>
                <a:srgbClr val="003896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n-ZA" sz="1800" b="1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  <a:cs typeface="Arial"/>
              </a:rPr>
              <a:t>“Create New Submission” button is used </a:t>
            </a: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  <a:cs typeface="Arial"/>
              </a:rPr>
              <a:t>to submit required Tender documents.</a:t>
            </a:r>
            <a:endParaRPr kumimoji="0" lang="en-ZA" sz="1200" b="0" i="0" u="none" strike="noStrike" kern="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EC2CB460-A378-6A2E-8F4E-5E1C2F94B406}"/>
                  </a:ext>
                </a:extLst>
              </p14:cNvPr>
              <p14:cNvContentPartPr/>
              <p14:nvPr/>
            </p14:nvContentPartPr>
            <p14:xfrm>
              <a:off x="3534485" y="1433036"/>
              <a:ext cx="396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EC2CB460-A378-6A2E-8F4E-5E1C2F94B4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98485" y="1397036"/>
                <a:ext cx="468000" cy="72000"/>
              </a:xfrm>
              <a:prstGeom prst="rect">
                <a:avLst/>
              </a:prstGeom>
            </p:spPr>
          </p:pic>
        </mc:Fallback>
      </mc:AlternateContent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4D29E83-BDB5-1606-6817-26D274F07EF3}"/>
              </a:ext>
            </a:extLst>
          </p:cNvPr>
          <p:cNvCxnSpPr>
            <a:cxnSpLocks/>
          </p:cNvCxnSpPr>
          <p:nvPr/>
        </p:nvCxnSpPr>
        <p:spPr>
          <a:xfrm flipH="1">
            <a:off x="7436499" y="1884784"/>
            <a:ext cx="597159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567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6BF5B-455A-E7AB-1B30-71B1BFD4C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upload documents</a:t>
            </a:r>
            <a:endParaRPr lang="en-Z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7EA8B1-BF05-4088-E519-967DFBEFDD30}"/>
              </a:ext>
            </a:extLst>
          </p:cNvPr>
          <p:cNvSpPr txBox="1"/>
          <p:nvPr/>
        </p:nvSpPr>
        <p:spPr>
          <a:xfrm>
            <a:off x="6071870" y="3922040"/>
            <a:ext cx="5887901" cy="261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260350" lvl="0" indent="0" algn="just" defTabSz="914400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1605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Upload required tender documents by:</a:t>
            </a:r>
          </a:p>
          <a:p>
            <a:pPr marL="342900" marR="260350" lvl="0" indent="-342900" algn="just" defTabSz="914400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1605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Giving the file a name</a:t>
            </a:r>
          </a:p>
          <a:p>
            <a:pPr marL="342900" marR="260350" lvl="0" indent="-342900" algn="just" defTabSz="914400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1605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ZA" sz="1800" b="0" i="0" u="sng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Select the listed file type e.g.: Technical, commercial, finance and etc</a:t>
            </a:r>
          </a:p>
          <a:p>
            <a:pPr marL="342900" marR="260350" lvl="0" indent="-342900" algn="just" defTabSz="914400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1605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Choose the file you need to upload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Then click on the </a:t>
            </a:r>
            <a:r>
              <a:rPr kumimoji="0" lang="en-ZA" sz="1800" b="1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“Upload”</a:t>
            </a:r>
            <a:r>
              <a:rPr kumimoji="0" lang="en-ZA" sz="1800" b="0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  <a:ea typeface="Arial" panose="020B0604020202020204" pitchFamily="34" charset="0"/>
              </a:rPr>
              <a:t> button</a:t>
            </a:r>
            <a:endParaRPr kumimoji="0" lang="en-ZA" sz="1200" b="0" i="0" u="none" strike="noStrike" kern="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0BF8CE-9C58-14F8-BC4F-3A354F71D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4" y="1168021"/>
            <a:ext cx="5589905" cy="1816735"/>
          </a:xfrm>
          <a:prstGeom prst="rect">
            <a:avLst/>
          </a:prstGeom>
          <a:ln>
            <a:solidFill>
              <a:srgbClr val="003896"/>
            </a:solidFill>
            <a:prstDash val="solid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CE5209-3088-E5D2-886D-84D7896D9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29" y="3024226"/>
            <a:ext cx="4951594" cy="3285956"/>
          </a:xfrm>
          <a:prstGeom prst="rect">
            <a:avLst/>
          </a:prstGeom>
          <a:ln>
            <a:solidFill>
              <a:srgbClr val="003896"/>
            </a:solidFill>
            <a:prstDash val="solid"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5760AC-C038-F884-B1C6-B25EC53B2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870" y="1271646"/>
            <a:ext cx="5767706" cy="2157354"/>
          </a:xfrm>
          <a:prstGeom prst="rect">
            <a:avLst/>
          </a:prstGeom>
          <a:ln>
            <a:solidFill>
              <a:srgbClr val="003896"/>
            </a:solidFill>
            <a:prstDash val="solid"/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8452253-E427-4A16-95D3-73372354F4C6}"/>
              </a:ext>
            </a:extLst>
          </p:cNvPr>
          <p:cNvSpPr/>
          <p:nvPr/>
        </p:nvSpPr>
        <p:spPr>
          <a:xfrm>
            <a:off x="334150" y="1168021"/>
            <a:ext cx="657726" cy="454025"/>
          </a:xfrm>
          <a:prstGeom prst="ellipse">
            <a:avLst/>
          </a:prstGeom>
          <a:solidFill>
            <a:srgbClr val="003896"/>
          </a:solidFill>
          <a:ln w="12700" cap="flat" cmpd="sng" algn="ctr">
            <a:solidFill>
              <a:srgbClr val="003896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</a:t>
            </a:r>
            <a:endParaRPr kumimoji="0" lang="en-Z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76A8273-3275-3DEF-0ECC-7BB7031998EC}"/>
              </a:ext>
            </a:extLst>
          </p:cNvPr>
          <p:cNvSpPr/>
          <p:nvPr/>
        </p:nvSpPr>
        <p:spPr>
          <a:xfrm>
            <a:off x="663013" y="3479306"/>
            <a:ext cx="657726" cy="454025"/>
          </a:xfrm>
          <a:prstGeom prst="ellipse">
            <a:avLst/>
          </a:prstGeom>
          <a:solidFill>
            <a:srgbClr val="003896"/>
          </a:solidFill>
          <a:ln w="12700" cap="flat" cmpd="sng" algn="ctr">
            <a:solidFill>
              <a:srgbClr val="003896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</a:t>
            </a:r>
            <a:endParaRPr kumimoji="0" lang="en-Z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2007752-6486-D3BD-68C6-EC3F725F32E1}"/>
              </a:ext>
            </a:extLst>
          </p:cNvPr>
          <p:cNvSpPr/>
          <p:nvPr/>
        </p:nvSpPr>
        <p:spPr>
          <a:xfrm>
            <a:off x="11028490" y="1259924"/>
            <a:ext cx="657726" cy="454025"/>
          </a:xfrm>
          <a:prstGeom prst="ellipse">
            <a:avLst/>
          </a:prstGeom>
          <a:solidFill>
            <a:srgbClr val="003896"/>
          </a:solidFill>
          <a:ln w="12700" cap="flat" cmpd="sng" algn="ctr">
            <a:solidFill>
              <a:srgbClr val="003896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</a:t>
            </a:r>
            <a:endParaRPr kumimoji="0" lang="en-Z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100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0C1CA-34A6-809F-6082-52785BA92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Important information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F0130-F4F7-CC44-0BF7-EFAE0FE78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840" y="999066"/>
            <a:ext cx="11830319" cy="5188373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ZA" sz="1500" b="1" dirty="0"/>
              <a:t>Folder Structure:</a:t>
            </a:r>
            <a:endParaRPr lang="en-ZA" sz="1500" dirty="0"/>
          </a:p>
          <a:p>
            <a:pPr lvl="1"/>
            <a:r>
              <a:rPr lang="en-ZA" sz="1500" dirty="0"/>
              <a:t>Upload documents under:</a:t>
            </a:r>
            <a:br>
              <a:rPr lang="en-ZA" sz="1500" dirty="0"/>
            </a:br>
            <a:r>
              <a:rPr lang="en-ZA" sz="1500" b="1" dirty="0"/>
              <a:t>Technical | Commercial | Financial | Other</a:t>
            </a:r>
            <a:endParaRPr lang="en-ZA" sz="1500" dirty="0"/>
          </a:p>
          <a:p>
            <a:pPr marL="0" indent="0">
              <a:buNone/>
            </a:pPr>
            <a:r>
              <a:rPr lang="en-ZA" sz="1500" b="1" dirty="0"/>
              <a:t>2. File Requirements:</a:t>
            </a:r>
            <a:endParaRPr lang="en-ZA" sz="1500" dirty="0"/>
          </a:p>
          <a:p>
            <a:pPr lvl="1"/>
            <a:r>
              <a:rPr lang="en-ZA" sz="1500" b="1" dirty="0"/>
              <a:t>Format:</a:t>
            </a:r>
            <a:r>
              <a:rPr lang="en-ZA" sz="1500" dirty="0"/>
              <a:t> PDF only (unless stated otherwise, e.g., price list in PDF &amp; Excel)</a:t>
            </a:r>
          </a:p>
          <a:p>
            <a:pPr lvl="1"/>
            <a:r>
              <a:rPr lang="en-ZA" sz="1500" b="1" dirty="0"/>
              <a:t>Size Limit:</a:t>
            </a:r>
            <a:r>
              <a:rPr lang="en-ZA" sz="1500" dirty="0"/>
              <a:t> </a:t>
            </a:r>
          </a:p>
          <a:p>
            <a:pPr lvl="2"/>
            <a:r>
              <a:rPr lang="en-ZA" sz="1500" dirty="0"/>
              <a:t>500MB per file</a:t>
            </a:r>
          </a:p>
          <a:p>
            <a:pPr lvl="2"/>
            <a:r>
              <a:rPr lang="en-ZA" sz="1500" dirty="0"/>
              <a:t>4GB total per submission</a:t>
            </a:r>
          </a:p>
          <a:p>
            <a:pPr lvl="1"/>
            <a:r>
              <a:rPr lang="en-ZA" sz="1500" b="1" dirty="0"/>
              <a:t>No ZIP/Compressed files</a:t>
            </a:r>
            <a:endParaRPr lang="en-ZA" sz="1500" dirty="0"/>
          </a:p>
          <a:p>
            <a:pPr lvl="1"/>
            <a:r>
              <a:rPr lang="en-ZA" sz="1500" b="1" dirty="0"/>
              <a:t>No hard copies accepted</a:t>
            </a:r>
            <a:endParaRPr lang="en-ZA" sz="1500" dirty="0"/>
          </a:p>
          <a:p>
            <a:pPr marL="0" indent="0">
              <a:buNone/>
            </a:pPr>
            <a:r>
              <a:rPr lang="en-ZA" sz="1500" b="1" dirty="0"/>
              <a:t>3. Submission Process:</a:t>
            </a:r>
            <a:endParaRPr lang="en-ZA" sz="1500" dirty="0"/>
          </a:p>
          <a:p>
            <a:pPr lvl="1"/>
            <a:r>
              <a:rPr lang="en-ZA" sz="1500" dirty="0"/>
              <a:t>Ensure status shows </a:t>
            </a:r>
            <a:r>
              <a:rPr lang="en-ZA" sz="1500" b="1" dirty="0"/>
              <a:t>Complete</a:t>
            </a:r>
            <a:r>
              <a:rPr lang="en-ZA" sz="1500" dirty="0"/>
              <a:t> before final submission.</a:t>
            </a:r>
          </a:p>
          <a:p>
            <a:pPr marL="0" indent="0">
              <a:buNone/>
            </a:pPr>
            <a:r>
              <a:rPr lang="en-ZA" sz="1500" b="1" dirty="0"/>
              <a:t>4. Resubmission:</a:t>
            </a:r>
            <a:r>
              <a:rPr lang="en-ZA" sz="1500" dirty="0"/>
              <a:t> </a:t>
            </a:r>
          </a:p>
          <a:p>
            <a:pPr lvl="1"/>
            <a:r>
              <a:rPr lang="en-ZA" sz="1500" dirty="0"/>
              <a:t>Only the latest version will be valid; previous submissions are invalid.</a:t>
            </a:r>
          </a:p>
          <a:p>
            <a:pPr marL="0" indent="0">
              <a:buNone/>
            </a:pPr>
            <a:r>
              <a:rPr lang="en-ZA" sz="1500" dirty="0"/>
              <a:t>5. Tenderers must ensure files are </a:t>
            </a:r>
            <a:r>
              <a:rPr lang="en-ZA" sz="1500" b="1" dirty="0"/>
              <a:t>readable and not corrupt</a:t>
            </a:r>
            <a:r>
              <a:rPr lang="en-ZA" sz="1500" dirty="0"/>
              <a:t>.</a:t>
            </a:r>
          </a:p>
          <a:p>
            <a:pPr marL="0" indent="0">
              <a:buNone/>
            </a:pPr>
            <a:r>
              <a:rPr lang="en-ZA" sz="1500" dirty="0"/>
              <a:t>6. Submission must be finalized </a:t>
            </a:r>
            <a:r>
              <a:rPr lang="en-ZA" sz="1500" b="1" dirty="0"/>
              <a:t>before closing date and time</a:t>
            </a:r>
            <a:r>
              <a:rPr lang="en-ZA" sz="1500" dirty="0"/>
              <a:t>.</a:t>
            </a:r>
          </a:p>
          <a:p>
            <a:pPr marL="0" indent="0">
              <a:buNone/>
            </a:pPr>
            <a:r>
              <a:rPr lang="en-ZA" sz="1500" b="1" dirty="0"/>
              <a:t>7. Important:</a:t>
            </a:r>
            <a:endParaRPr lang="en-ZA" sz="1500" dirty="0"/>
          </a:p>
          <a:p>
            <a:pPr lvl="1"/>
            <a:r>
              <a:rPr lang="en-ZA" sz="1500" b="1" dirty="0"/>
              <a:t>Electronic submission only</a:t>
            </a:r>
            <a:r>
              <a:rPr lang="en-ZA" sz="1500" dirty="0"/>
              <a:t> via Eskom Tender Bulletin site.</a:t>
            </a:r>
          </a:p>
          <a:p>
            <a:pPr lvl="1"/>
            <a:r>
              <a:rPr lang="en-ZA" sz="1500" dirty="0"/>
              <a:t>Invitation to Tender document determines submission </a:t>
            </a:r>
            <a:r>
              <a:rPr lang="en-ZA" sz="1500"/>
              <a:t>requirements.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61889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Questions  &amp; Thank you</a:t>
            </a:r>
          </a:p>
        </p:txBody>
      </p:sp>
      <p:pic>
        <p:nvPicPr>
          <p:cNvPr id="8" name="Picture Placeholder 7" descr="Cup of coffee 3D pattern">
            <a:extLst>
              <a:ext uri="{FF2B5EF4-FFF2-40B4-BE49-F238E27FC236}">
                <a16:creationId xmlns:a16="http://schemas.microsoft.com/office/drawing/2014/main" id="{3BCE527F-3132-575C-5A5C-BBFAA7B3626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2" b="9992"/>
          <a:stretch>
            <a:fillRect/>
          </a:stretch>
        </p:blipFill>
        <p:spPr/>
      </p:pic>
      <p:pic>
        <p:nvPicPr>
          <p:cNvPr id="6" name="Picture Placeholder 5" descr="Quizzical burrowing owl looking forward">
            <a:extLst>
              <a:ext uri="{FF2B5EF4-FFF2-40B4-BE49-F238E27FC236}">
                <a16:creationId xmlns:a16="http://schemas.microsoft.com/office/drawing/2014/main" id="{2B58C0C8-4031-AA76-B935-A7D49D1DB08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9" r="15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A0AAB-CAD7-3A7A-6EE4-EE9E07E33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126146B-8610-285F-D8A7-20432E2501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27" b="10214"/>
          <a:stretch>
            <a:fillRect/>
          </a:stretch>
        </p:blipFill>
        <p:spPr>
          <a:xfrm>
            <a:off x="4114820" y="4143375"/>
            <a:ext cx="4114780" cy="2451601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101CF6-DF4D-F3A2-A168-F8DE0163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7725" y="2263316"/>
            <a:ext cx="9017876" cy="676275"/>
          </a:xfrm>
        </p:spPr>
        <p:txBody>
          <a:bodyPr anchor="b">
            <a:normAutofit fontScale="90000"/>
          </a:bodyPr>
          <a:lstStyle/>
          <a:p>
            <a:r>
              <a:rPr lang="en-US" sz="2400" b="1"/>
              <a:t>eTendering Solution for Formal Tendering - for high value items</a:t>
            </a:r>
            <a:endParaRPr lang="en-US" sz="2400"/>
          </a:p>
        </p:txBody>
      </p:sp>
      <p:pic>
        <p:nvPicPr>
          <p:cNvPr id="11" name="Picture Placeholder 10" descr="Close-up of woman's hands typing and using a trackpad on a laptop with mug">
            <a:extLst>
              <a:ext uri="{FF2B5EF4-FFF2-40B4-BE49-F238E27FC236}">
                <a16:creationId xmlns:a16="http://schemas.microsoft.com/office/drawing/2014/main" id="{99999B34-7124-F539-7778-CEFF1BC6832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5" r="16425"/>
          <a:stretch>
            <a:fillRect/>
          </a:stretch>
        </p:blipFill>
        <p:spPr>
          <a:xfrm>
            <a:off x="10" y="4143375"/>
            <a:ext cx="4114800" cy="2451100"/>
          </a:xfrm>
        </p:spPr>
      </p:pic>
      <p:pic>
        <p:nvPicPr>
          <p:cNvPr id="19" name="Picture Placeholder 18" descr="Conference room">
            <a:extLst>
              <a:ext uri="{FF2B5EF4-FFF2-40B4-BE49-F238E27FC236}">
                <a16:creationId xmlns:a16="http://schemas.microsoft.com/office/drawing/2014/main" id="{668F44FC-FE6B-ACEA-26CB-EEE362B70C3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4584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A1AF3-327D-D16A-5D3F-16E548896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81" y="1056290"/>
            <a:ext cx="11951188" cy="50262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b="1"/>
              <a:t>Purpose:</a:t>
            </a:r>
            <a:endParaRPr lang="en-US" sz="1600"/>
          </a:p>
          <a:p>
            <a:r>
              <a:rPr lang="en-US" sz="1600"/>
              <a:t>Developed for all Tender Offices nationwide for electronic receipt and management of tender documents (</a:t>
            </a:r>
            <a:r>
              <a:rPr lang="en-US" sz="1600" err="1"/>
              <a:t>returnables</a:t>
            </a:r>
            <a:r>
              <a:rPr lang="en-US" sz="1600"/>
              <a:t>).</a:t>
            </a:r>
          </a:p>
          <a:p>
            <a:r>
              <a:rPr lang="en-US" sz="1600"/>
              <a:t>Will eventually be replaced by </a:t>
            </a:r>
            <a:r>
              <a:rPr lang="en-US" sz="1600" b="1"/>
              <a:t>Digital Procurement</a:t>
            </a:r>
            <a:r>
              <a:rPr lang="en-US" sz="1600"/>
              <a:t>.</a:t>
            </a:r>
          </a:p>
          <a:p>
            <a:endParaRPr lang="en-US" sz="1600"/>
          </a:p>
          <a:p>
            <a:pPr marL="0" indent="0">
              <a:buNone/>
            </a:pPr>
            <a:r>
              <a:rPr lang="en-US" sz="1600" b="1"/>
              <a:t>Key Features:</a:t>
            </a:r>
            <a:endParaRPr lang="en-US" sz="1600"/>
          </a:p>
          <a:p>
            <a:r>
              <a:rPr lang="en-US" sz="1600" b="1"/>
              <a:t>Web-based platform</a:t>
            </a:r>
            <a:r>
              <a:rPr lang="en-US" sz="1600"/>
              <a:t> for suppliers to upload tender documents for tenders advertised on the Tender Bulletin system.</a:t>
            </a:r>
          </a:p>
          <a:p>
            <a:r>
              <a:rPr lang="en-US" sz="1600" b="1"/>
              <a:t>Replaces manual submission</a:t>
            </a:r>
            <a:r>
              <a:rPr lang="en-US" sz="1600"/>
              <a:t> at Eskom tender offices.</a:t>
            </a:r>
          </a:p>
          <a:p>
            <a:r>
              <a:rPr lang="en-US" sz="1600"/>
              <a:t>Functions as an </a:t>
            </a:r>
            <a:r>
              <a:rPr lang="en-US" sz="1600" b="1"/>
              <a:t>electronic tender box</a:t>
            </a:r>
            <a:r>
              <a:rPr lang="en-US" sz="1600"/>
              <a:t> for document uploads.</a:t>
            </a:r>
          </a:p>
          <a:p>
            <a:endParaRPr lang="en-US" sz="1600"/>
          </a:p>
          <a:p>
            <a:pPr marL="0" indent="0">
              <a:buNone/>
            </a:pPr>
            <a:r>
              <a:rPr lang="en-US" sz="1600" b="1"/>
              <a:t>Supplier Access:</a:t>
            </a:r>
            <a:endParaRPr lang="en-US" sz="1600"/>
          </a:p>
          <a:p>
            <a:r>
              <a:rPr lang="en-US" sz="1600"/>
              <a:t>Registration required before access is granted.</a:t>
            </a:r>
          </a:p>
          <a:p>
            <a:r>
              <a:rPr lang="en-US" sz="1600" b="1"/>
              <a:t>OTP verification</a:t>
            </a:r>
            <a:r>
              <a:rPr lang="en-US" sz="1600"/>
              <a:t> via cell phone and email.</a:t>
            </a:r>
          </a:p>
          <a:p>
            <a:endParaRPr lang="en-US" sz="1600"/>
          </a:p>
          <a:p>
            <a:pPr marL="0" indent="0">
              <a:buNone/>
            </a:pPr>
            <a:r>
              <a:rPr lang="en-US" sz="1600" b="1"/>
              <a:t>Benefits:</a:t>
            </a:r>
            <a:endParaRPr lang="en-US" sz="1600"/>
          </a:p>
          <a:p>
            <a:r>
              <a:rPr lang="en-US" sz="1600" b="1"/>
              <a:t>Paperless process</a:t>
            </a:r>
            <a:r>
              <a:rPr lang="en-US" sz="1600"/>
              <a:t> – suppliers can submit tenders from anywhere.</a:t>
            </a:r>
          </a:p>
          <a:p>
            <a:r>
              <a:rPr lang="en-US" sz="1600"/>
              <a:t>Eliminates need for travel to Eskom offices or sites.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66D841-776C-9498-60ED-205E0B443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3</a:t>
            </a:fld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FFCD6B-9FE8-D7A0-A749-2C4EED65C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Formal Tendering - for high value items</a:t>
            </a:r>
          </a:p>
        </p:txBody>
      </p:sp>
    </p:spTree>
    <p:extLst>
      <p:ext uri="{BB962C8B-B14F-4D97-AF65-F5344CB8AC3E}">
        <p14:creationId xmlns:p14="http://schemas.microsoft.com/office/powerpoint/2010/main" val="379890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9C4FA-A223-F666-8FC9-38667309B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9F4D0B5-4773-05F6-1D40-39D50D7EDA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27" b="10214"/>
          <a:stretch>
            <a:fillRect/>
          </a:stretch>
        </p:blipFill>
        <p:spPr>
          <a:xfrm>
            <a:off x="4114820" y="4143375"/>
            <a:ext cx="4114780" cy="2451601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83B3F-3171-7C8F-F374-00CF087F24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3655" y="2263316"/>
            <a:ext cx="8071945" cy="676275"/>
          </a:xfrm>
        </p:spPr>
        <p:txBody>
          <a:bodyPr anchor="b">
            <a:normAutofit/>
          </a:bodyPr>
          <a:lstStyle/>
          <a:p>
            <a:r>
              <a:rPr lang="en-US" sz="2400" b="1"/>
              <a:t>How to access Supplier videos</a:t>
            </a:r>
            <a:endParaRPr lang="en-US" sz="2400"/>
          </a:p>
        </p:txBody>
      </p:sp>
      <p:pic>
        <p:nvPicPr>
          <p:cNvPr id="11" name="Picture Placeholder 10" descr="Close-up of woman's hands typing and using a trackpad on a laptop with mug">
            <a:extLst>
              <a:ext uri="{FF2B5EF4-FFF2-40B4-BE49-F238E27FC236}">
                <a16:creationId xmlns:a16="http://schemas.microsoft.com/office/drawing/2014/main" id="{85DFFEEE-0DD4-85B5-22DC-1F6EFAF8F0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5" r="16425"/>
          <a:stretch>
            <a:fillRect/>
          </a:stretch>
        </p:blipFill>
        <p:spPr>
          <a:xfrm>
            <a:off x="10" y="4143375"/>
            <a:ext cx="4114800" cy="2451100"/>
          </a:xfrm>
        </p:spPr>
      </p:pic>
      <p:pic>
        <p:nvPicPr>
          <p:cNvPr id="19" name="Picture Placeholder 18" descr="Conference room">
            <a:extLst>
              <a:ext uri="{FF2B5EF4-FFF2-40B4-BE49-F238E27FC236}">
                <a16:creationId xmlns:a16="http://schemas.microsoft.com/office/drawing/2014/main" id="{4F47FE53-C3E2-7EAA-9CCD-B931778A6D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957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AB02F-83CF-D4B3-DC13-1382D89D7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05B0FFE-58B3-3246-ECDF-E6D990DC37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5</a:t>
            </a:fld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0771D5-5078-CE49-F7C9-B070B54A6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access the supplier video’s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5DE366-FC30-61B5-D352-D1BBCB14A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87" y="1015090"/>
            <a:ext cx="11510343" cy="1971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E8B6CD-8650-21ED-3E72-CF7A8E4812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89" y="3130361"/>
            <a:ext cx="4047252" cy="30418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455CC08-4DCA-ED36-0AB9-70453147E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254" y="2987040"/>
            <a:ext cx="7303277" cy="240914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D631867-70D1-B3F3-F6D4-19A2587A6116}"/>
              </a:ext>
            </a:extLst>
          </p:cNvPr>
          <p:cNvSpPr/>
          <p:nvPr/>
        </p:nvSpPr>
        <p:spPr>
          <a:xfrm>
            <a:off x="1615440" y="1015090"/>
            <a:ext cx="2392680" cy="3869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FA97D0-4F85-D876-F0F4-543CF21E628E}"/>
              </a:ext>
            </a:extLst>
          </p:cNvPr>
          <p:cNvSpPr/>
          <p:nvPr/>
        </p:nvSpPr>
        <p:spPr>
          <a:xfrm>
            <a:off x="6385560" y="2316480"/>
            <a:ext cx="1325880" cy="3505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E59DBAE-022E-7A3B-75CF-975D55E4D78B}"/>
              </a:ext>
            </a:extLst>
          </p:cNvPr>
          <p:cNvSpPr/>
          <p:nvPr/>
        </p:nvSpPr>
        <p:spPr>
          <a:xfrm>
            <a:off x="6690360" y="4958990"/>
            <a:ext cx="914400" cy="2988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8949C89-3DF3-080F-08C4-08765A94F786}"/>
              </a:ext>
            </a:extLst>
          </p:cNvPr>
          <p:cNvSpPr/>
          <p:nvPr/>
        </p:nvSpPr>
        <p:spPr>
          <a:xfrm>
            <a:off x="624840" y="5457148"/>
            <a:ext cx="2636520" cy="7760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808C96-9E78-5D8A-106C-5CF448D16A42}"/>
              </a:ext>
            </a:extLst>
          </p:cNvPr>
          <p:cNvSpPr/>
          <p:nvPr/>
        </p:nvSpPr>
        <p:spPr>
          <a:xfrm>
            <a:off x="2423160" y="4465320"/>
            <a:ext cx="1295400" cy="7760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72D88F1-BA12-1C06-D771-62605A05BF30}"/>
              </a:ext>
            </a:extLst>
          </p:cNvPr>
          <p:cNvCxnSpPr/>
          <p:nvPr/>
        </p:nvCxnSpPr>
        <p:spPr>
          <a:xfrm>
            <a:off x="361681" y="1179025"/>
            <a:ext cx="1025159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5" name="Flowchart: Connector 24">
            <a:extLst>
              <a:ext uri="{FF2B5EF4-FFF2-40B4-BE49-F238E27FC236}">
                <a16:creationId xmlns:a16="http://schemas.microsoft.com/office/drawing/2014/main" id="{63AF97ED-5B3A-FB18-E90B-B0EB6D9B42FD}"/>
              </a:ext>
            </a:extLst>
          </p:cNvPr>
          <p:cNvSpPr/>
          <p:nvPr/>
        </p:nvSpPr>
        <p:spPr>
          <a:xfrm>
            <a:off x="3791053" y="4226020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2a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26" name="Flowchart: Connector 25">
            <a:extLst>
              <a:ext uri="{FF2B5EF4-FFF2-40B4-BE49-F238E27FC236}">
                <a16:creationId xmlns:a16="http://schemas.microsoft.com/office/drawing/2014/main" id="{131CA393-52DF-1981-58C5-5985A2B2C490}"/>
              </a:ext>
            </a:extLst>
          </p:cNvPr>
          <p:cNvSpPr/>
          <p:nvPr/>
        </p:nvSpPr>
        <p:spPr>
          <a:xfrm>
            <a:off x="3505406" y="5615130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1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27" name="Flowchart: Connector 26">
            <a:extLst>
              <a:ext uri="{FF2B5EF4-FFF2-40B4-BE49-F238E27FC236}">
                <a16:creationId xmlns:a16="http://schemas.microsoft.com/office/drawing/2014/main" id="{25DF8391-526E-EB19-9C02-FD2C2994B795}"/>
              </a:ext>
            </a:extLst>
          </p:cNvPr>
          <p:cNvSpPr/>
          <p:nvPr/>
        </p:nvSpPr>
        <p:spPr>
          <a:xfrm>
            <a:off x="7764573" y="4849632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2b</a:t>
            </a:r>
            <a:endParaRPr lang="en-ZA" sz="9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68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8625-858F-CA71-2CB2-1C123430B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access supplier video’s, user manual and a bit more info </a:t>
            </a:r>
            <a:endParaRPr lang="en-Z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57D0EC-7196-521B-AA47-7BD5F6501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410" y="1075261"/>
            <a:ext cx="4212977" cy="3793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7D4039-9055-7016-85EC-7B0614562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579" y="4986425"/>
            <a:ext cx="11669754" cy="1143160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56814D61-2B17-3ACA-B8A0-EF21D2603752}"/>
              </a:ext>
            </a:extLst>
          </p:cNvPr>
          <p:cNvSpPr/>
          <p:nvPr/>
        </p:nvSpPr>
        <p:spPr>
          <a:xfrm>
            <a:off x="3851740" y="3809124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2 c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296546-EE2C-9A7B-2CF0-4F1B8FE29210}"/>
              </a:ext>
            </a:extLst>
          </p:cNvPr>
          <p:cNvSpPr/>
          <p:nvPr/>
        </p:nvSpPr>
        <p:spPr>
          <a:xfrm>
            <a:off x="4461899" y="3809124"/>
            <a:ext cx="2331720" cy="51857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0D8A73-36DD-EEE2-5BAD-964F4ACFD482}"/>
              </a:ext>
            </a:extLst>
          </p:cNvPr>
          <p:cNvSpPr/>
          <p:nvPr/>
        </p:nvSpPr>
        <p:spPr>
          <a:xfrm>
            <a:off x="246689" y="4970263"/>
            <a:ext cx="8744911" cy="7221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14656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2E224-A6DD-893C-A3E5-994C9A13E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415F905-4F2C-0438-D3E3-DDCC4E2F7D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27" b="10214"/>
          <a:stretch>
            <a:fillRect/>
          </a:stretch>
        </p:blipFill>
        <p:spPr>
          <a:xfrm>
            <a:off x="4114820" y="4143375"/>
            <a:ext cx="4114780" cy="2451601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EA1483-6017-F781-155A-6046B1DB0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3655" y="2263316"/>
            <a:ext cx="8071945" cy="676275"/>
          </a:xfrm>
        </p:spPr>
        <p:txBody>
          <a:bodyPr anchor="b">
            <a:normAutofit/>
          </a:bodyPr>
          <a:lstStyle/>
          <a:p>
            <a:r>
              <a:rPr lang="en-US" sz="2400" b="1"/>
              <a:t>Visual of eTendering System</a:t>
            </a:r>
            <a:endParaRPr lang="en-US" sz="2400"/>
          </a:p>
        </p:txBody>
      </p:sp>
      <p:pic>
        <p:nvPicPr>
          <p:cNvPr id="11" name="Picture Placeholder 10" descr="Close-up of woman's hands typing and using a trackpad on a laptop with mug">
            <a:extLst>
              <a:ext uri="{FF2B5EF4-FFF2-40B4-BE49-F238E27FC236}">
                <a16:creationId xmlns:a16="http://schemas.microsoft.com/office/drawing/2014/main" id="{8CE2D9A6-957A-99CC-3309-AA0EBC48B38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5" r="16425"/>
          <a:stretch>
            <a:fillRect/>
          </a:stretch>
        </p:blipFill>
        <p:spPr>
          <a:xfrm>
            <a:off x="10" y="4143375"/>
            <a:ext cx="4114800" cy="2451100"/>
          </a:xfrm>
        </p:spPr>
      </p:pic>
      <p:pic>
        <p:nvPicPr>
          <p:cNvPr id="19" name="Picture Placeholder 18" descr="Conference room">
            <a:extLst>
              <a:ext uri="{FF2B5EF4-FFF2-40B4-BE49-F238E27FC236}">
                <a16:creationId xmlns:a16="http://schemas.microsoft.com/office/drawing/2014/main" id="{EB78DB99-A304-F98F-0CCC-8D607A6A11F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" b="35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3310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3B92B-C7E2-1DB9-CBAC-6A765FE48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03F9C-AFCF-9D97-F8F8-BE7DED5CA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access the eTendering site</a:t>
            </a:r>
            <a:endParaRPr lang="en-ZA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E8502C4-858C-F76C-FF70-255E9C304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053" y="1108418"/>
            <a:ext cx="3926340" cy="33426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3AE2CE-838F-429E-DC3A-7FD380061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386" y="4543673"/>
            <a:ext cx="6679562" cy="22023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CC5D7B-F0E6-D09F-5DDA-72210ACCE7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07" y="1108418"/>
            <a:ext cx="7821116" cy="20195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20444F-50A1-4825-6200-9B900D895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052" y="3284802"/>
            <a:ext cx="4867954" cy="2229161"/>
          </a:xfrm>
          <a:prstGeom prst="rect">
            <a:avLst/>
          </a:prstGeom>
        </p:spPr>
      </p:pic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8CFB3DF7-ED4E-7627-C509-3AF445B27EAD}"/>
              </a:ext>
            </a:extLst>
          </p:cNvPr>
          <p:cNvSpPr/>
          <p:nvPr/>
        </p:nvSpPr>
        <p:spPr>
          <a:xfrm>
            <a:off x="6624315" y="2234983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1 a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58B6EB0A-E0A8-2F84-57F3-2FB3A3047F7C}"/>
              </a:ext>
            </a:extLst>
          </p:cNvPr>
          <p:cNvSpPr/>
          <p:nvPr/>
        </p:nvSpPr>
        <p:spPr>
          <a:xfrm>
            <a:off x="8104977" y="2788759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2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A89A73D9-1534-5625-A807-C90DA771A20D}"/>
              </a:ext>
            </a:extLst>
          </p:cNvPr>
          <p:cNvSpPr/>
          <p:nvPr/>
        </p:nvSpPr>
        <p:spPr>
          <a:xfrm>
            <a:off x="8637243" y="6260531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1 c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0473A489-B74A-D129-F08F-6A0703354C73}"/>
              </a:ext>
            </a:extLst>
          </p:cNvPr>
          <p:cNvSpPr/>
          <p:nvPr/>
        </p:nvSpPr>
        <p:spPr>
          <a:xfrm>
            <a:off x="4161660" y="4705429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1 b</a:t>
            </a:r>
            <a:endParaRPr lang="en-ZA" sz="90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28ABB7-8154-BA96-A14C-44AA78CC8DCA}"/>
              </a:ext>
            </a:extLst>
          </p:cNvPr>
          <p:cNvSpPr/>
          <p:nvPr/>
        </p:nvSpPr>
        <p:spPr>
          <a:xfrm>
            <a:off x="624588" y="1150542"/>
            <a:ext cx="1243896" cy="3889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57CFF0F-67FD-C623-C711-832514B0EE99}"/>
              </a:ext>
            </a:extLst>
          </p:cNvPr>
          <p:cNvCxnSpPr>
            <a:cxnSpLocks/>
          </p:cNvCxnSpPr>
          <p:nvPr/>
        </p:nvCxnSpPr>
        <p:spPr>
          <a:xfrm>
            <a:off x="48864" y="1330505"/>
            <a:ext cx="496735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50DC7B7-124C-B674-BA2D-CD79F3390B28}"/>
              </a:ext>
            </a:extLst>
          </p:cNvPr>
          <p:cNvCxnSpPr>
            <a:cxnSpLocks/>
          </p:cNvCxnSpPr>
          <p:nvPr/>
        </p:nvCxnSpPr>
        <p:spPr>
          <a:xfrm>
            <a:off x="2412619" y="4901279"/>
            <a:ext cx="496735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2511E87-7848-3466-794A-8738CE54E6C8}"/>
              </a:ext>
            </a:extLst>
          </p:cNvPr>
          <p:cNvCxnSpPr>
            <a:cxnSpLocks/>
          </p:cNvCxnSpPr>
          <p:nvPr/>
        </p:nvCxnSpPr>
        <p:spPr>
          <a:xfrm>
            <a:off x="6618968" y="6260531"/>
            <a:ext cx="496735" cy="0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5C09BFA-9C8C-8E48-C8F2-EC1008BADD65}"/>
              </a:ext>
            </a:extLst>
          </p:cNvPr>
          <p:cNvCxnSpPr>
            <a:cxnSpLocks/>
          </p:cNvCxnSpPr>
          <p:nvPr/>
        </p:nvCxnSpPr>
        <p:spPr>
          <a:xfrm flipH="1">
            <a:off x="7782853" y="2260826"/>
            <a:ext cx="397891" cy="107001"/>
          </a:xfrm>
          <a:prstGeom prst="straightConnector1">
            <a:avLst/>
          </a:pr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Flowchart: Connector 25">
            <a:extLst>
              <a:ext uri="{FF2B5EF4-FFF2-40B4-BE49-F238E27FC236}">
                <a16:creationId xmlns:a16="http://schemas.microsoft.com/office/drawing/2014/main" id="{41EEC239-5650-3438-539E-A69AB14494F0}"/>
              </a:ext>
            </a:extLst>
          </p:cNvPr>
          <p:cNvSpPr/>
          <p:nvPr/>
        </p:nvSpPr>
        <p:spPr>
          <a:xfrm>
            <a:off x="8151403" y="1822845"/>
            <a:ext cx="491388" cy="391700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1</a:t>
            </a:r>
            <a:endParaRPr lang="en-ZA" sz="9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590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61637-D9D4-91E7-6C72-9986A885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register &amp; log in</a:t>
            </a:r>
            <a:endParaRPr lang="en-Z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1D3E7A-EA0D-275E-4718-31D6E158A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883" y="1385897"/>
            <a:ext cx="4985982" cy="27967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4C3761-1AAB-443E-9A1A-07BA79623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892" y="3851275"/>
            <a:ext cx="4563458" cy="292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CE6235C-F4FE-CEF8-2C01-9A3492208025}"/>
                  </a:ext>
                </a:extLst>
              </p14:cNvPr>
              <p14:cNvContentPartPr/>
              <p14:nvPr/>
            </p14:nvContentPartPr>
            <p14:xfrm>
              <a:off x="8833329" y="4778292"/>
              <a:ext cx="75060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CE6235C-F4FE-CEF8-2C01-9A349220802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97329" y="4742292"/>
                <a:ext cx="8222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BBD8119-6ED1-2B39-D558-81686562369C}"/>
                  </a:ext>
                </a:extLst>
              </p14:cNvPr>
              <p14:cNvContentPartPr/>
              <p14:nvPr/>
            </p14:nvContentPartPr>
            <p14:xfrm>
              <a:off x="8951181" y="4945031"/>
              <a:ext cx="95544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BBD8119-6ED1-2B39-D558-81686562369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915181" y="4909031"/>
                <a:ext cx="1027080" cy="7200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0054E65F-1FE4-2CF7-1EE0-B954FE330E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836" y="1306442"/>
            <a:ext cx="2609314" cy="48833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164814-6662-9492-8975-7C8EC6750CDB}"/>
              </a:ext>
            </a:extLst>
          </p:cNvPr>
          <p:cNvSpPr txBox="1"/>
          <p:nvPr/>
        </p:nvSpPr>
        <p:spPr>
          <a:xfrm>
            <a:off x="493983" y="967888"/>
            <a:ext cx="19449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5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</a:rPr>
              <a:t>To register</a:t>
            </a:r>
            <a:endParaRPr kumimoji="0" lang="en-ZA" sz="1600" b="1" i="0" u="none" strike="noStrike" kern="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8C86D6-98C6-0723-CB12-A9F7D5D07F10}"/>
              </a:ext>
            </a:extLst>
          </p:cNvPr>
          <p:cNvSpPr txBox="1"/>
          <p:nvPr/>
        </p:nvSpPr>
        <p:spPr>
          <a:xfrm>
            <a:off x="4281063" y="1047343"/>
            <a:ext cx="3662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5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</a:rPr>
              <a:t>If already registered, then to sign in</a:t>
            </a:r>
            <a:endParaRPr kumimoji="0" lang="en-ZA" sz="1600" b="1" i="0" u="none" strike="noStrike" kern="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E4EA76-0142-BA5F-CDD0-495DED74EF53}"/>
              </a:ext>
            </a:extLst>
          </p:cNvPr>
          <p:cNvSpPr txBox="1"/>
          <p:nvPr/>
        </p:nvSpPr>
        <p:spPr>
          <a:xfrm>
            <a:off x="8104551" y="3346342"/>
            <a:ext cx="3662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>
                  <a:lumMod val="5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</a:rPr>
              <a:t>OTP pin will be sent via email or </a:t>
            </a:r>
            <a:r>
              <a:rPr kumimoji="0" lang="en-US" sz="1600" b="1" i="0" u="none" strike="noStrike" kern="0" cap="none" spc="0" normalizeH="0" baseline="0" noProof="0" err="1">
                <a:ln>
                  <a:noFill/>
                </a:ln>
                <a:solidFill>
                  <a:srgbClr val="003896"/>
                </a:solidFill>
                <a:effectLst/>
                <a:uLnTx/>
                <a:uFillTx/>
              </a:rPr>
              <a:t>sms</a:t>
            </a:r>
            <a:endParaRPr kumimoji="0" lang="en-ZA" sz="1600" b="1" i="0" u="none" strike="noStrike" kern="0" cap="none" spc="0" normalizeH="0" baseline="0" noProof="0">
              <a:ln>
                <a:noFill/>
              </a:ln>
              <a:solidFill>
                <a:srgbClr val="00389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27978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1_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dbca21-f2bd-46c3-8661-a868e9bb899c" xsi:nil="true"/>
    <lcf76f155ced4ddcb4097134ff3c332f xmlns="3866e4d5-944d-4053-8460-e635d4a23d3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1C797E46223444B9B64BC687590A08" ma:contentTypeVersion="10" ma:contentTypeDescription="Create a new document." ma:contentTypeScope="" ma:versionID="4d39d3387629faff80afbab5d980ae41">
  <xsd:schema xmlns:xsd="http://www.w3.org/2001/XMLSchema" xmlns:xs="http://www.w3.org/2001/XMLSchema" xmlns:p="http://schemas.microsoft.com/office/2006/metadata/properties" xmlns:ns2="3866e4d5-944d-4053-8460-e635d4a23d3e" xmlns:ns3="d4dbca21-f2bd-46c3-8661-a868e9bb899c" targetNamespace="http://schemas.microsoft.com/office/2006/metadata/properties" ma:root="true" ma:fieldsID="ab79dd9a2336294537afc1dd4802e025" ns2:_="" ns3:_="">
    <xsd:import namespace="3866e4d5-944d-4053-8460-e635d4a23d3e"/>
    <xsd:import namespace="d4dbca21-f2bd-46c3-8661-a868e9bb8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66e4d5-944d-4053-8460-e635d4a23d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e5fa3029-581b-4330-9c67-5ed5a891ea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dbca21-f2bd-46c3-8661-a868e9bb899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692dc8e-7366-4d36-bb8c-c87750d4fcbc}" ma:internalName="TaxCatchAll" ma:showField="CatchAllData" ma:web="d4dbca21-f2bd-46c3-8661-a868e9bb8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7FBBC9-AAD7-4C6C-A5E2-1B418E581B76}">
  <ds:schemaRefs>
    <ds:schemaRef ds:uri="3866e4d5-944d-4053-8460-e635d4a23d3e"/>
    <ds:schemaRef ds:uri="d4dbca21-f2bd-46c3-8661-a868e9bb89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3B5F7D9-A84C-452F-A044-A03024E9C735}">
  <ds:schemaRefs>
    <ds:schemaRef ds:uri="3866e4d5-944d-4053-8460-e635d4a23d3e"/>
    <ds:schemaRef ds:uri="d4dbca21-f2bd-46c3-8661-a868e9bb89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F8C55A5-22DE-4D45-8F5C-ACF0955A7B6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425</Words>
  <Application>Microsoft Office PowerPoint</Application>
  <PresentationFormat>Widescreen</PresentationFormat>
  <Paragraphs>71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Wingdings</vt:lpstr>
      <vt:lpstr>Office Theme</vt:lpstr>
      <vt:lpstr>Content Slide Master</vt:lpstr>
      <vt:lpstr>1_Content Slide Master</vt:lpstr>
      <vt:lpstr>think-cell Slide</vt:lpstr>
      <vt:lpstr>eTendering : Supplier awareness</vt:lpstr>
      <vt:lpstr>eTendering Solution for Formal Tendering - for high value items</vt:lpstr>
      <vt:lpstr>Formal Tendering - for high value items</vt:lpstr>
      <vt:lpstr>How to access Supplier videos</vt:lpstr>
      <vt:lpstr>How to access the supplier video’s</vt:lpstr>
      <vt:lpstr>How to access supplier video’s, user manual and a bit more info </vt:lpstr>
      <vt:lpstr>Visual of eTendering System</vt:lpstr>
      <vt:lpstr>How to access the eTendering site</vt:lpstr>
      <vt:lpstr>How to register &amp; log in</vt:lpstr>
      <vt:lpstr>How to create a new submission</vt:lpstr>
      <vt:lpstr>How to upload documents</vt:lpstr>
      <vt:lpstr>Important information</vt:lpstr>
      <vt:lpstr>Questions  &amp; Thank you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Blue 16x9</dc:title>
  <dc:creator>Hanlie Smit</dc:creator>
  <cp:lastModifiedBy>Cathy Lumkwana</cp:lastModifiedBy>
  <cp:revision>2</cp:revision>
  <cp:lastPrinted>2025-12-04T08:09:02Z</cp:lastPrinted>
  <dcterms:created xsi:type="dcterms:W3CDTF">2020-01-06T09:48:40Z</dcterms:created>
  <dcterms:modified xsi:type="dcterms:W3CDTF">2026-01-15T07:37:25Z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0x0101004E1C797E46223444B9B64BC687590A08</vt:lpwstr>
  </property>
</Properties>
</file>